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318" r:id="rId2"/>
    <p:sldId id="329" r:id="rId3"/>
    <p:sldId id="333" r:id="rId4"/>
    <p:sldId id="341" r:id="rId5"/>
    <p:sldId id="342" r:id="rId6"/>
    <p:sldId id="343" r:id="rId7"/>
    <p:sldId id="351" r:id="rId8"/>
    <p:sldId id="349" r:id="rId9"/>
    <p:sldId id="350" r:id="rId10"/>
    <p:sldId id="352" r:id="rId11"/>
    <p:sldId id="353" r:id="rId12"/>
    <p:sldId id="354" r:id="rId13"/>
    <p:sldId id="355" r:id="rId14"/>
  </p:sldIdLst>
  <p:sldSz cx="12188825" cy="6858000"/>
  <p:notesSz cx="6858000" cy="9144000"/>
  <p:custDataLst>
    <p:tags r:id="rId1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8282"/>
    <a:srgbClr val="6E90FE"/>
    <a:srgbClr val="8086FC"/>
    <a:srgbClr val="6D6DFB"/>
    <a:srgbClr val="4E78F0"/>
    <a:srgbClr val="F0932C"/>
    <a:srgbClr val="92C610"/>
    <a:srgbClr val="9FD812"/>
    <a:srgbClr val="E05F2C"/>
    <a:srgbClr val="0ABE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8" autoAdjust="0"/>
    <p:restoredTop sz="78858" autoAdjust="0"/>
  </p:normalViewPr>
  <p:slideViewPr>
    <p:cSldViewPr showGuides="1">
      <p:cViewPr>
        <p:scale>
          <a:sx n="92" d="100"/>
          <a:sy n="92" d="100"/>
        </p:scale>
        <p:origin x="680" y="72"/>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10/18/18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2.tiff>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10/18/18</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Debt is a large problem in the United States. Many people have fallen into large amounts of debt much of which have a staggering interest rates attached to it. A significant number of these people have chosen not to repay this debt. This can be attributed to any number of reasons (loss of employment, other costs taking precedence, with the interest being so high they don't see any reduction in the principle amount, etc…) After a period of time trying to collect on the debt creditors will write this debt off and sell it in hopes of recouping some of what is owed. The process by which debt is sold comes in the form of debt portfolios i.e., a number of different debtors are bound together and sold as a percentage of the total amount owed. This could me pennies on the dollar.</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Getting people who have a demonstrated propensity of ignoring their debts to pay is the key to success when purchasing portfolio s of debt. How then do we do this? It is our belief that people in this position would like a way out. Either to just have the load of the debt off their shoulders, or to get the credit back so they my buy a house, car, etc… This was implemented successfully with this portfolio by forgiving the interest and fees currently associated with the loan and reducing the interest rate to prime plus 3.</a:t>
            </a:r>
            <a:endParaRPr lang="en-US" dirty="0">
              <a:effectLst/>
            </a:endParaRPr>
          </a:p>
        </p:txBody>
      </p:sp>
      <p:sp>
        <p:nvSpPr>
          <p:cNvPr id="4" name="Slide Number Placeholder 3"/>
          <p:cNvSpPr>
            <a:spLocks noGrp="1"/>
          </p:cNvSpPr>
          <p:nvPr>
            <p:ph type="sldNum" sz="quarter" idx="5"/>
          </p:nvPr>
        </p:nvSpPr>
        <p:spPr/>
        <p:txBody>
          <a:bodyPr/>
          <a:lstStyle/>
          <a:p>
            <a:fld id="{F93199CD-3E1B-4AE6-990F-76F925F5EA9F}" type="slidenum">
              <a:rPr lang="en-US" smtClean="0"/>
              <a:t>4</a:t>
            </a:fld>
            <a:endParaRPr lang="en-US"/>
          </a:p>
        </p:txBody>
      </p:sp>
    </p:spTree>
    <p:extLst>
      <p:ext uri="{BB962C8B-B14F-4D97-AF65-F5344CB8AC3E}">
        <p14:creationId xmlns:p14="http://schemas.microsoft.com/office/powerpoint/2010/main" val="2625159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4 items where filtered by the broker when the portfolio was requested</a:t>
            </a:r>
          </a:p>
        </p:txBody>
      </p:sp>
      <p:sp>
        <p:nvSpPr>
          <p:cNvPr id="4" name="Slide Number Placeholder 3"/>
          <p:cNvSpPr>
            <a:spLocks noGrp="1"/>
          </p:cNvSpPr>
          <p:nvPr>
            <p:ph type="sldNum" sz="quarter" idx="5"/>
          </p:nvPr>
        </p:nvSpPr>
        <p:spPr/>
        <p:txBody>
          <a:bodyPr/>
          <a:lstStyle/>
          <a:p>
            <a:fld id="{F93199CD-3E1B-4AE6-990F-76F925F5EA9F}" type="slidenum">
              <a:rPr lang="en-US" smtClean="0"/>
              <a:t>7</a:t>
            </a:fld>
            <a:endParaRPr lang="en-US"/>
          </a:p>
        </p:txBody>
      </p:sp>
    </p:spTree>
    <p:extLst>
      <p:ext uri="{BB962C8B-B14F-4D97-AF65-F5344CB8AC3E}">
        <p14:creationId xmlns:p14="http://schemas.microsoft.com/office/powerpoint/2010/main" val="1675094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8</a:t>
            </a:fld>
            <a:endParaRPr lang="en-US"/>
          </a:p>
        </p:txBody>
      </p:sp>
    </p:spTree>
    <p:extLst>
      <p:ext uri="{BB962C8B-B14F-4D97-AF65-F5344CB8AC3E}">
        <p14:creationId xmlns:p14="http://schemas.microsoft.com/office/powerpoint/2010/main" val="392977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Predictive modelling is a process that uses data and probability to forecast outcomes. Each model is made up of a number of predictors, which are variables that are likely to influence future results. Once the data has been collected and cleaned a model is fitted to that data and predictions are then able to be made. </a:t>
            </a:r>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25217072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10</a:t>
            </a:fld>
            <a:endParaRPr lang="en-US"/>
          </a:p>
        </p:txBody>
      </p:sp>
    </p:spTree>
    <p:extLst>
      <p:ext uri="{BB962C8B-B14F-4D97-AF65-F5344CB8AC3E}">
        <p14:creationId xmlns:p14="http://schemas.microsoft.com/office/powerpoint/2010/main" val="23051884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12</a:t>
            </a:fld>
            <a:endParaRPr lang="en-US"/>
          </a:p>
        </p:txBody>
      </p:sp>
    </p:spTree>
    <p:extLst>
      <p:ext uri="{BB962C8B-B14F-4D97-AF65-F5344CB8AC3E}">
        <p14:creationId xmlns:p14="http://schemas.microsoft.com/office/powerpoint/2010/main" val="2552212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13</a:t>
            </a:fld>
            <a:endParaRPr lang="en-US"/>
          </a:p>
        </p:txBody>
      </p:sp>
    </p:spTree>
    <p:extLst>
      <p:ext uri="{BB962C8B-B14F-4D97-AF65-F5344CB8AC3E}">
        <p14:creationId xmlns:p14="http://schemas.microsoft.com/office/powerpoint/2010/main" val="37914628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B2A00B01-BF0D-764F-98C7-97C4351B2BAD}"/>
              </a:ext>
            </a:extLst>
          </p:cNvPr>
          <p:cNvPicPr>
            <a:picLocks noChangeAspect="1"/>
          </p:cNvPicPr>
          <p:nvPr userDrawn="1"/>
        </p:nvPicPr>
        <p:blipFill rotWithShape="1">
          <a:blip r:embed="rId2"/>
          <a:srcRect r="58617"/>
          <a:stretch/>
        </p:blipFill>
        <p:spPr>
          <a:xfrm>
            <a:off x="7921625" y="0"/>
            <a:ext cx="4267200" cy="6869022"/>
          </a:xfrm>
          <a:prstGeom prst="rect">
            <a:avLst/>
          </a:prstGeom>
        </p:spPr>
      </p:pic>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10/18/18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10/18/18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10/18/18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10/18/18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13BAF17-56B7-2441-A2E2-BE790F057529}"/>
              </a:ext>
            </a:extLst>
          </p:cNvPr>
          <p:cNvPicPr>
            <a:picLocks noChangeAspect="1"/>
          </p:cNvPicPr>
          <p:nvPr userDrawn="1"/>
        </p:nvPicPr>
        <p:blipFill rotWithShape="1">
          <a:blip r:embed="rId3"/>
          <a:srcRect l="-29" t="-319" r="89536" b="160"/>
          <a:stretch/>
        </p:blipFill>
        <p:spPr>
          <a:xfrm>
            <a:off x="11115195" y="-21908"/>
            <a:ext cx="1082043" cy="6879908"/>
          </a:xfrm>
          <a:prstGeom prst="rect">
            <a:avLst/>
          </a:prstGeom>
        </p:spPr>
      </p:pic>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10/18/18</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F41C87-7AD9-4845-A077-840E4A0F3F06}" type="datetimeFigureOut">
              <a:rPr lang="en-US"/>
              <a:t>10/18/18</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03F41C87-7AD9-4845-A077-840E4A0F3F06}" type="datetimeFigureOut">
              <a:rPr lang="en-US"/>
              <a:t>10/18/18</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F41C87-7AD9-4845-A077-840E4A0F3F06}" type="datetimeFigureOut">
              <a:rPr lang="en-US"/>
              <a:t>10/18/18</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10/18/18</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tif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dirty="0"/>
              <a:t>E</a:t>
            </a:r>
            <a:r>
              <a:rPr dirty="0"/>
              <a:t>dit Master text styles</a:t>
            </a:r>
          </a:p>
          <a:p>
            <a:pPr lvl="1"/>
            <a:r>
              <a:rPr dirty="0"/>
              <a:t>Second level</a:t>
            </a:r>
          </a:p>
          <a:p>
            <a:pPr lvl="2"/>
            <a:r>
              <a:rPr dirty="0"/>
              <a:t>Third level</a:t>
            </a:r>
          </a:p>
          <a:p>
            <a:pPr lvl="3"/>
            <a:r>
              <a:rPr dirty="0"/>
              <a:t>Fourth level</a:t>
            </a:r>
          </a:p>
          <a:p>
            <a:pPr lvl="4"/>
            <a:r>
              <a:rPr dirty="0"/>
              <a:t>Fifth level</a:t>
            </a:r>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pPr/>
              <a:t>10/18/18</a:t>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12" name="Picture 11">
            <a:extLst>
              <a:ext uri="{FF2B5EF4-FFF2-40B4-BE49-F238E27FC236}">
                <a16:creationId xmlns:a16="http://schemas.microsoft.com/office/drawing/2014/main" id="{256D4E13-8213-6C46-94F3-8D16C03AC91B}"/>
              </a:ext>
            </a:extLst>
          </p:cNvPr>
          <p:cNvPicPr>
            <a:picLocks noChangeAspect="1"/>
          </p:cNvPicPr>
          <p:nvPr userDrawn="1"/>
        </p:nvPicPr>
        <p:blipFill rotWithShape="1">
          <a:blip r:embed="rId14"/>
          <a:srcRect l="18475" t="577" r="71195" b="681"/>
          <a:stretch/>
        </p:blipFill>
        <p:spPr>
          <a:xfrm>
            <a:off x="-14606" y="0"/>
            <a:ext cx="1079820" cy="6858000"/>
          </a:xfrm>
          <a:prstGeom prst="rect">
            <a:avLst/>
          </a:prstGeom>
        </p:spPr>
      </p:pic>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Debt Portfolio </a:t>
            </a:r>
          </a:p>
        </p:txBody>
      </p:sp>
      <p:sp>
        <p:nvSpPr>
          <p:cNvPr id="3" name="Subtitle 2"/>
          <p:cNvSpPr>
            <a:spLocks noGrp="1"/>
          </p:cNvSpPr>
          <p:nvPr>
            <p:ph type="subTitle" idx="1"/>
          </p:nvPr>
        </p:nvSpPr>
        <p:spPr/>
        <p:txBody>
          <a:bodyPr/>
          <a:lstStyle/>
          <a:p>
            <a:r>
              <a:rPr lang="en-US" dirty="0"/>
              <a:t>Should we purchase it?</a:t>
            </a:r>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Evaluate the Model</a:t>
            </a:r>
          </a:p>
        </p:txBody>
      </p:sp>
      <p:sp>
        <p:nvSpPr>
          <p:cNvPr id="4" name="Text Placeholder 3"/>
          <p:cNvSpPr>
            <a:spLocks noGrp="1"/>
          </p:cNvSpPr>
          <p:nvPr>
            <p:ph type="body" idx="1"/>
          </p:nvPr>
        </p:nvSpPr>
        <p:spPr/>
        <p:txBody>
          <a:bodyPr/>
          <a:lstStyle/>
          <a:p>
            <a:r>
              <a:rPr lang="en-US" dirty="0"/>
              <a:t>Can we predict if a debt portfolio is worth buying?</a:t>
            </a:r>
          </a:p>
        </p:txBody>
      </p:sp>
    </p:spTree>
    <p:extLst>
      <p:ext uri="{BB962C8B-B14F-4D97-AF65-F5344CB8AC3E}">
        <p14:creationId xmlns:p14="http://schemas.microsoft.com/office/powerpoint/2010/main" val="1374822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AAB95-504E-9145-9F93-12D2E95F05F4}"/>
              </a:ext>
            </a:extLst>
          </p:cNvPr>
          <p:cNvSpPr>
            <a:spLocks noGrp="1"/>
          </p:cNvSpPr>
          <p:nvPr>
            <p:ph type="title"/>
          </p:nvPr>
        </p:nvSpPr>
        <p:spPr/>
        <p:txBody>
          <a:bodyPr/>
          <a:lstStyle/>
          <a:p>
            <a:r>
              <a:rPr lang="en-US" dirty="0"/>
              <a:t>Evaluate the Model</a:t>
            </a:r>
          </a:p>
        </p:txBody>
      </p:sp>
      <p:sp>
        <p:nvSpPr>
          <p:cNvPr id="3" name="TextBox 2">
            <a:extLst>
              <a:ext uri="{FF2B5EF4-FFF2-40B4-BE49-F238E27FC236}">
                <a16:creationId xmlns:a16="http://schemas.microsoft.com/office/drawing/2014/main" id="{EEEBD222-95D3-264D-9B2A-89838501A20A}"/>
              </a:ext>
            </a:extLst>
          </p:cNvPr>
          <p:cNvSpPr txBox="1"/>
          <p:nvPr/>
        </p:nvSpPr>
        <p:spPr>
          <a:xfrm>
            <a:off x="1522412" y="1828800"/>
            <a:ext cx="9829799" cy="1200329"/>
          </a:xfrm>
          <a:prstGeom prst="rect">
            <a:avLst/>
          </a:prstGeom>
          <a:noFill/>
        </p:spPr>
        <p:txBody>
          <a:bodyPr wrap="square" rtlCol="0">
            <a:spAutoFit/>
          </a:bodyPr>
          <a:lstStyle/>
          <a:p>
            <a:pPr marL="285750" indent="-285750">
              <a:buFont typeface="Arial" panose="020B0604020202020204" pitchFamily="34" charset="0"/>
              <a:buChar char="•"/>
            </a:pPr>
            <a:r>
              <a:rPr lang="en-US" dirty="0"/>
              <a:t>I was able to create a model that correctly classified 91.89% of the data. </a:t>
            </a:r>
          </a:p>
          <a:p>
            <a:pPr marL="742950" lvl="1" indent="-285750">
              <a:buFont typeface="Arial" panose="020B0604020202020204" pitchFamily="34" charset="0"/>
              <a:buChar char="•"/>
            </a:pPr>
            <a:r>
              <a:rPr lang="en-US" dirty="0"/>
              <a:t>Did someone repay their loan</a:t>
            </a:r>
          </a:p>
          <a:p>
            <a:pPr marL="285750" indent="-285750">
              <a:buFont typeface="Arial" panose="020B0604020202020204" pitchFamily="34" charset="0"/>
              <a:buChar char="•"/>
            </a:pPr>
            <a:r>
              <a:rPr lang="en-US" dirty="0"/>
              <a:t>What does that mean  in terms of our problem statement</a:t>
            </a:r>
          </a:p>
          <a:p>
            <a:pPr marL="742950" lvl="1" indent="-285750">
              <a:buFont typeface="Arial" panose="020B0604020202020204" pitchFamily="34" charset="0"/>
              <a:buChar char="•"/>
            </a:pPr>
            <a:r>
              <a:rPr lang="en-GB" dirty="0"/>
              <a:t>Can we accurately identify if a portfolio of debt is good one to purchase</a:t>
            </a:r>
            <a:r>
              <a:rPr lang="en-US" dirty="0"/>
              <a:t>? </a:t>
            </a:r>
          </a:p>
        </p:txBody>
      </p:sp>
    </p:spTree>
    <p:extLst>
      <p:ext uri="{BB962C8B-B14F-4D97-AF65-F5344CB8AC3E}">
        <p14:creationId xmlns:p14="http://schemas.microsoft.com/office/powerpoint/2010/main" val="1836111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Mitigation</a:t>
            </a:r>
          </a:p>
        </p:txBody>
      </p:sp>
      <p:sp>
        <p:nvSpPr>
          <p:cNvPr id="4" name="Text Placeholder 3"/>
          <p:cNvSpPr>
            <a:spLocks noGrp="1"/>
          </p:cNvSpPr>
          <p:nvPr>
            <p:ph type="body" idx="1"/>
          </p:nvPr>
        </p:nvSpPr>
        <p:spPr/>
        <p:txBody>
          <a:bodyPr/>
          <a:lstStyle/>
          <a:p>
            <a:r>
              <a:rPr lang="en-US" dirty="0"/>
              <a:t>Adding More Information </a:t>
            </a:r>
          </a:p>
        </p:txBody>
      </p:sp>
    </p:spTree>
    <p:extLst>
      <p:ext uri="{BB962C8B-B14F-4D97-AF65-F5344CB8AC3E}">
        <p14:creationId xmlns:p14="http://schemas.microsoft.com/office/powerpoint/2010/main" val="1877652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Risk Mitigation </a:t>
            </a:r>
          </a:p>
        </p:txBody>
      </p:sp>
      <p:sp>
        <p:nvSpPr>
          <p:cNvPr id="3" name="TextBox 2">
            <a:extLst>
              <a:ext uri="{FF2B5EF4-FFF2-40B4-BE49-F238E27FC236}">
                <a16:creationId xmlns:a16="http://schemas.microsoft.com/office/drawing/2014/main" id="{D1A48F6F-16FD-BE43-B775-04FB97A6CF0B}"/>
              </a:ext>
            </a:extLst>
          </p:cNvPr>
          <p:cNvSpPr txBox="1"/>
          <p:nvPr/>
        </p:nvSpPr>
        <p:spPr>
          <a:xfrm>
            <a:off x="1522413" y="1905000"/>
            <a:ext cx="51054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Get an indication of the debtors “Financial Wellness”</a:t>
            </a:r>
          </a:p>
          <a:p>
            <a:pPr marL="742950" lvl="1" indent="-285750">
              <a:buFont typeface="Arial" panose="020B0604020202020204" pitchFamily="34" charset="0"/>
              <a:buChar char="•"/>
            </a:pPr>
            <a:r>
              <a:rPr lang="en-US" dirty="0"/>
              <a:t>This can be added to the models predictors and improve the accuracy of the model.</a:t>
            </a:r>
          </a:p>
          <a:p>
            <a:endParaRPr lang="en-GB" dirty="0"/>
          </a:p>
        </p:txBody>
      </p:sp>
      <p:pic>
        <p:nvPicPr>
          <p:cNvPr id="6" name="Picture 5">
            <a:extLst>
              <a:ext uri="{FF2B5EF4-FFF2-40B4-BE49-F238E27FC236}">
                <a16:creationId xmlns:a16="http://schemas.microsoft.com/office/drawing/2014/main" id="{5E859D41-DC5F-5F48-98D6-C54D6BEB56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7813" y="2286000"/>
            <a:ext cx="4724399" cy="3083447"/>
          </a:xfrm>
          <a:prstGeom prst="rect">
            <a:avLst/>
          </a:prstGeom>
        </p:spPr>
      </p:pic>
    </p:spTree>
    <p:extLst>
      <p:ext uri="{BB962C8B-B14F-4D97-AF65-F5344CB8AC3E}">
        <p14:creationId xmlns:p14="http://schemas.microsoft.com/office/powerpoint/2010/main" val="2984157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Agenda</a:t>
            </a:r>
          </a:p>
        </p:txBody>
      </p:sp>
      <p:sp>
        <p:nvSpPr>
          <p:cNvPr id="14" name="Content Placeholder 13"/>
          <p:cNvSpPr>
            <a:spLocks noGrp="1"/>
          </p:cNvSpPr>
          <p:nvPr>
            <p:ph idx="1"/>
          </p:nvPr>
        </p:nvSpPr>
        <p:spPr/>
        <p:txBody>
          <a:bodyPr/>
          <a:lstStyle/>
          <a:p>
            <a:r>
              <a:rPr lang="en-US" dirty="0"/>
              <a:t>Problem Definition</a:t>
            </a:r>
          </a:p>
          <a:p>
            <a:r>
              <a:rPr lang="en-US" dirty="0"/>
              <a:t>Picking a Portfolio</a:t>
            </a:r>
          </a:p>
          <a:p>
            <a:r>
              <a:rPr lang="en-US" dirty="0"/>
              <a:t>Building Predictive Models</a:t>
            </a:r>
          </a:p>
          <a:p>
            <a:r>
              <a:rPr lang="en-US" dirty="0"/>
              <a:t>Evaluate the Model</a:t>
            </a:r>
          </a:p>
          <a:p>
            <a:r>
              <a:rPr lang="en-US" dirty="0"/>
              <a:t>Risk Mitigation</a:t>
            </a:r>
          </a:p>
        </p:txBody>
      </p:sp>
    </p:spTree>
    <p:extLst>
      <p:ext uri="{BB962C8B-B14F-4D97-AF65-F5344CB8AC3E}">
        <p14:creationId xmlns:p14="http://schemas.microsoft.com/office/powerpoint/2010/main" val="271760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4" name="Text Placeholder 3"/>
          <p:cNvSpPr>
            <a:spLocks noGrp="1"/>
          </p:cNvSpPr>
          <p:nvPr>
            <p:ph type="body" idx="1"/>
          </p:nvPr>
        </p:nvSpPr>
        <p:spPr/>
        <p:txBody>
          <a:bodyPr/>
          <a:lstStyle/>
          <a:p>
            <a:r>
              <a:rPr lang="en-US" dirty="0"/>
              <a:t>What is it we want to accomplish?</a:t>
            </a:r>
          </a:p>
        </p:txBody>
      </p:sp>
    </p:spTree>
    <p:extLst>
      <p:ext uri="{BB962C8B-B14F-4D97-AF65-F5344CB8AC3E}">
        <p14:creationId xmlns:p14="http://schemas.microsoft.com/office/powerpoint/2010/main" val="3444006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407E9-102D-9245-B8D2-D6AFB2EF698E}"/>
              </a:ext>
            </a:extLst>
          </p:cNvPr>
          <p:cNvSpPr>
            <a:spLocks noGrp="1"/>
          </p:cNvSpPr>
          <p:nvPr>
            <p:ph type="title"/>
          </p:nvPr>
        </p:nvSpPr>
        <p:spPr/>
        <p:txBody>
          <a:bodyPr/>
          <a:lstStyle/>
          <a:p>
            <a:r>
              <a:rPr lang="en-US" dirty="0"/>
              <a:t>Problem Statement</a:t>
            </a:r>
          </a:p>
        </p:txBody>
      </p:sp>
      <p:sp>
        <p:nvSpPr>
          <p:cNvPr id="6" name="TextBox 5">
            <a:extLst>
              <a:ext uri="{FF2B5EF4-FFF2-40B4-BE49-F238E27FC236}">
                <a16:creationId xmlns:a16="http://schemas.microsoft.com/office/drawing/2014/main" id="{2266C891-F740-DF4E-A92C-5D621EFE1BA6}"/>
              </a:ext>
            </a:extLst>
          </p:cNvPr>
          <p:cNvSpPr txBox="1"/>
          <p:nvPr/>
        </p:nvSpPr>
        <p:spPr>
          <a:xfrm>
            <a:off x="1979612" y="2259330"/>
            <a:ext cx="441960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The economy is on the rise  </a:t>
            </a:r>
          </a:p>
          <a:p>
            <a:pPr marL="285750" indent="-285750">
              <a:buFont typeface="Arial" panose="020B0604020202020204" pitchFamily="34" charset="0"/>
              <a:buChar char="•"/>
            </a:pPr>
            <a:r>
              <a:rPr lang="en-US" dirty="0"/>
              <a:t>Unemployment rate is at a 50 year low</a:t>
            </a:r>
          </a:p>
          <a:p>
            <a:pPr marL="285750" indent="-285750">
              <a:buFont typeface="Arial" panose="020B0604020202020204" pitchFamily="34" charset="0"/>
              <a:buChar char="•"/>
            </a:pPr>
            <a:r>
              <a:rPr lang="en-US" dirty="0"/>
              <a:t>Have people with debt problems become “Financially Well”?</a:t>
            </a:r>
          </a:p>
          <a:p>
            <a:pPr marL="742950" lvl="1" indent="-285750">
              <a:buFont typeface="Arial" panose="020B0604020202020204" pitchFamily="34" charset="0"/>
              <a:buChar char="•"/>
            </a:pPr>
            <a:r>
              <a:rPr lang="en-US" dirty="0"/>
              <a:t>Will they take our deal?</a:t>
            </a:r>
          </a:p>
          <a:p>
            <a:pPr marL="285750" indent="-285750">
              <a:buFont typeface="Arial" panose="020B0604020202020204" pitchFamily="34" charset="0"/>
              <a:buChar char="•"/>
            </a:pPr>
            <a:r>
              <a:rPr lang="en-GB" dirty="0"/>
              <a:t>Can we accurately identify if a portfolio of debt is good one to purchase</a:t>
            </a:r>
            <a:r>
              <a:rPr lang="en-US" dirty="0"/>
              <a:t>?</a:t>
            </a:r>
          </a:p>
        </p:txBody>
      </p:sp>
      <p:pic>
        <p:nvPicPr>
          <p:cNvPr id="4" name="Picture 3">
            <a:extLst>
              <a:ext uri="{FF2B5EF4-FFF2-40B4-BE49-F238E27FC236}">
                <a16:creationId xmlns:a16="http://schemas.microsoft.com/office/drawing/2014/main" id="{49481A8B-4E81-C345-B960-8A6453D527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8812" y="1828800"/>
            <a:ext cx="3940658" cy="4165600"/>
          </a:xfrm>
          <a:prstGeom prst="rect">
            <a:avLst/>
          </a:prstGeom>
        </p:spPr>
      </p:pic>
    </p:spTree>
    <p:extLst>
      <p:ext uri="{BB962C8B-B14F-4D97-AF65-F5344CB8AC3E}">
        <p14:creationId xmlns:p14="http://schemas.microsoft.com/office/powerpoint/2010/main" val="2266003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Picking a Portfolio</a:t>
            </a:r>
          </a:p>
        </p:txBody>
      </p:sp>
      <p:sp>
        <p:nvSpPr>
          <p:cNvPr id="4" name="Text Placeholder 3"/>
          <p:cNvSpPr>
            <a:spLocks noGrp="1"/>
          </p:cNvSpPr>
          <p:nvPr>
            <p:ph type="body" idx="1"/>
          </p:nvPr>
        </p:nvSpPr>
        <p:spPr/>
        <p:txBody>
          <a:bodyPr/>
          <a:lstStyle/>
          <a:p>
            <a:r>
              <a:rPr lang="en-US" dirty="0"/>
              <a:t>Setting Initial Filters</a:t>
            </a:r>
          </a:p>
        </p:txBody>
      </p:sp>
    </p:spTree>
    <p:extLst>
      <p:ext uri="{BB962C8B-B14F-4D97-AF65-F5344CB8AC3E}">
        <p14:creationId xmlns:p14="http://schemas.microsoft.com/office/powerpoint/2010/main" val="1503941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Picking a Portfolio</a:t>
            </a:r>
          </a:p>
        </p:txBody>
      </p:sp>
      <p:sp>
        <p:nvSpPr>
          <p:cNvPr id="3" name="TextBox 2">
            <a:extLst>
              <a:ext uri="{FF2B5EF4-FFF2-40B4-BE49-F238E27FC236}">
                <a16:creationId xmlns:a16="http://schemas.microsoft.com/office/drawing/2014/main" id="{D1A48F6F-16FD-BE43-B775-04FB97A6CF0B}"/>
              </a:ext>
            </a:extLst>
          </p:cNvPr>
          <p:cNvSpPr txBox="1"/>
          <p:nvPr/>
        </p:nvSpPr>
        <p:spPr>
          <a:xfrm>
            <a:off x="1522412" y="1905000"/>
            <a:ext cx="9829799" cy="2862322"/>
          </a:xfrm>
          <a:prstGeom prst="rect">
            <a:avLst/>
          </a:prstGeom>
          <a:noFill/>
        </p:spPr>
        <p:txBody>
          <a:bodyPr wrap="square" rtlCol="0">
            <a:spAutoFit/>
          </a:bodyPr>
          <a:lstStyle/>
          <a:p>
            <a:pPr marL="285750" indent="-285750">
              <a:buFont typeface="Arial" panose="020B0604020202020204" pitchFamily="34" charset="0"/>
              <a:buChar char="•"/>
            </a:pPr>
            <a:r>
              <a:rPr lang="en-US" dirty="0"/>
              <a:t>Debt Marketplaces</a:t>
            </a:r>
          </a:p>
          <a:p>
            <a:pPr marL="742950" lvl="1" indent="-285750">
              <a:buFont typeface="Arial" panose="020B0604020202020204" pitchFamily="34" charset="0"/>
              <a:buChar char="•"/>
            </a:pPr>
            <a:r>
              <a:rPr lang="en-US" dirty="0"/>
              <a:t>Third party providers where you can bundle portfolio’s of debt based on your filter criteria</a:t>
            </a:r>
          </a:p>
          <a:p>
            <a:pPr marL="285750" indent="-285750">
              <a:buFont typeface="Arial" panose="020B0604020202020204" pitchFamily="34" charset="0"/>
              <a:buChar char="•"/>
            </a:pPr>
            <a:r>
              <a:rPr lang="en-US" dirty="0"/>
              <a:t>This pre-preprocesses the data before my analysis and allows for faster purchase decision making </a:t>
            </a:r>
          </a:p>
          <a:p>
            <a:pPr marL="285750" indent="-285750">
              <a:buFont typeface="Arial" panose="020B0604020202020204" pitchFamily="34" charset="0"/>
              <a:buChar char="•"/>
            </a:pPr>
            <a:r>
              <a:rPr lang="en-US" dirty="0"/>
              <a:t>Initial Debt Marketplace filters</a:t>
            </a:r>
          </a:p>
          <a:p>
            <a:pPr marL="800100" lvl="1" indent="-342900">
              <a:buFont typeface="+mj-lt"/>
              <a:buAutoNum type="arabicPeriod"/>
            </a:pPr>
            <a:r>
              <a:rPr lang="en-GB" dirty="0"/>
              <a:t>Denver metro local</a:t>
            </a:r>
            <a:endParaRPr lang="en-US" dirty="0"/>
          </a:p>
          <a:p>
            <a:pPr marL="800100" lvl="1" indent="-342900">
              <a:buFont typeface="+mj-lt"/>
              <a:buAutoNum type="arabicPeriod"/>
            </a:pPr>
            <a:r>
              <a:rPr lang="en-US" dirty="0"/>
              <a:t>Debtors must be home owners</a:t>
            </a:r>
          </a:p>
          <a:p>
            <a:pPr marL="800100" lvl="1" indent="-342900">
              <a:buFont typeface="+mj-lt"/>
              <a:buAutoNum type="arabicPeriod"/>
            </a:pPr>
            <a:r>
              <a:rPr lang="en-GB" dirty="0"/>
              <a:t>Bankruptcy check</a:t>
            </a:r>
            <a:endParaRPr lang="en-US" dirty="0"/>
          </a:p>
          <a:p>
            <a:pPr marL="800100" lvl="1" indent="-342900">
              <a:buFont typeface="+mj-lt"/>
              <a:buAutoNum type="arabicPeriod"/>
            </a:pPr>
            <a:r>
              <a:rPr lang="en-US" dirty="0"/>
              <a:t>Prefer married couples</a:t>
            </a:r>
          </a:p>
          <a:p>
            <a:pPr marL="800100" lvl="1" indent="-342900">
              <a:buFont typeface="+mj-lt"/>
              <a:buAutoNum type="arabicPeriod"/>
            </a:pPr>
            <a:r>
              <a:rPr lang="en-GB" dirty="0"/>
              <a:t>Remaining balance &lt; 15k</a:t>
            </a:r>
            <a:endParaRPr lang="en-US" dirty="0"/>
          </a:p>
        </p:txBody>
      </p:sp>
    </p:spTree>
    <p:extLst>
      <p:ext uri="{BB962C8B-B14F-4D97-AF65-F5344CB8AC3E}">
        <p14:creationId xmlns:p14="http://schemas.microsoft.com/office/powerpoint/2010/main" val="693703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Picking a Portfolio</a:t>
            </a:r>
          </a:p>
        </p:txBody>
      </p:sp>
      <p:sp>
        <p:nvSpPr>
          <p:cNvPr id="3" name="TextBox 2">
            <a:extLst>
              <a:ext uri="{FF2B5EF4-FFF2-40B4-BE49-F238E27FC236}">
                <a16:creationId xmlns:a16="http://schemas.microsoft.com/office/drawing/2014/main" id="{D1A48F6F-16FD-BE43-B775-04FB97A6CF0B}"/>
              </a:ext>
            </a:extLst>
          </p:cNvPr>
          <p:cNvSpPr txBox="1"/>
          <p:nvPr/>
        </p:nvSpPr>
        <p:spPr>
          <a:xfrm>
            <a:off x="1522412" y="1905000"/>
            <a:ext cx="9829799" cy="2585323"/>
          </a:xfrm>
          <a:prstGeom prst="rect">
            <a:avLst/>
          </a:prstGeom>
          <a:noFill/>
        </p:spPr>
        <p:txBody>
          <a:bodyPr wrap="square" rtlCol="0">
            <a:spAutoFit/>
          </a:bodyPr>
          <a:lstStyle/>
          <a:p>
            <a:pPr marL="285750" indent="-285750">
              <a:buFont typeface="Arial" panose="020B0604020202020204" pitchFamily="34" charset="0"/>
              <a:buChar char="•"/>
            </a:pPr>
            <a:r>
              <a:rPr lang="en-US" dirty="0"/>
              <a:t>Programmatic Filters and Feature Engineering to Create Predictors</a:t>
            </a:r>
          </a:p>
          <a:p>
            <a:pPr marL="800100" lvl="1" indent="-342900">
              <a:buFont typeface="+mj-lt"/>
              <a:buAutoNum type="arabicPeriod"/>
            </a:pPr>
            <a:r>
              <a:rPr lang="en-GB" dirty="0"/>
              <a:t>Remaining balance</a:t>
            </a:r>
          </a:p>
          <a:p>
            <a:pPr marL="800100" lvl="1" indent="-342900">
              <a:buFont typeface="+mj-lt"/>
              <a:buAutoNum type="arabicPeriod"/>
            </a:pPr>
            <a:r>
              <a:rPr lang="en-GB" dirty="0"/>
              <a:t>Interest and fees</a:t>
            </a:r>
          </a:p>
          <a:p>
            <a:pPr marL="800100" lvl="1" indent="-342900">
              <a:buFont typeface="+mj-lt"/>
              <a:buAutoNum type="arabicPeriod"/>
            </a:pPr>
            <a:r>
              <a:rPr lang="en-GB" dirty="0"/>
              <a:t>Last Pay Amount</a:t>
            </a:r>
            <a:endParaRPr lang="en-US" dirty="0"/>
          </a:p>
          <a:p>
            <a:pPr marL="800100" lvl="1" indent="-342900">
              <a:buFont typeface="+mj-lt"/>
              <a:buAutoNum type="arabicPeriod"/>
            </a:pPr>
            <a:r>
              <a:rPr lang="en-GB" dirty="0"/>
              <a:t>Look at the “Cycle” – How many times the loan has been sent to a collection agency</a:t>
            </a:r>
          </a:p>
          <a:p>
            <a:pPr marL="1257300" lvl="2" indent="-342900">
              <a:buFont typeface="+mj-lt"/>
              <a:buAutoNum type="arabicPeriod"/>
            </a:pPr>
            <a:r>
              <a:rPr lang="en-GB" dirty="0"/>
              <a:t>Secondary</a:t>
            </a:r>
          </a:p>
          <a:p>
            <a:pPr marL="1257300" lvl="2" indent="-342900">
              <a:buFont typeface="+mj-lt"/>
              <a:buAutoNum type="arabicPeriod"/>
            </a:pPr>
            <a:r>
              <a:rPr lang="en-US" dirty="0"/>
              <a:t>Tertiary</a:t>
            </a:r>
          </a:p>
          <a:p>
            <a:pPr marL="1257300" lvl="2" indent="-342900">
              <a:buFont typeface="+mj-lt"/>
              <a:buAutoNum type="arabicPeriod"/>
            </a:pPr>
            <a:r>
              <a:rPr lang="en-US" dirty="0"/>
              <a:t>Quaternary</a:t>
            </a:r>
            <a:endParaRPr lang="en-GB" dirty="0"/>
          </a:p>
          <a:p>
            <a:pPr marL="800100" lvl="1" indent="-342900">
              <a:buFont typeface="+mj-lt"/>
              <a:buAutoNum type="arabicPeriod"/>
            </a:pPr>
            <a:r>
              <a:rPr lang="en-GB" dirty="0"/>
              <a:t>Number of days until Out of Statute </a:t>
            </a:r>
          </a:p>
        </p:txBody>
      </p:sp>
    </p:spTree>
    <p:extLst>
      <p:ext uri="{BB962C8B-B14F-4D97-AF65-F5344CB8AC3E}">
        <p14:creationId xmlns:p14="http://schemas.microsoft.com/office/powerpoint/2010/main" val="3170026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Predictive Models</a:t>
            </a:r>
          </a:p>
        </p:txBody>
      </p:sp>
      <p:sp>
        <p:nvSpPr>
          <p:cNvPr id="4" name="Text Placeholder 3"/>
          <p:cNvSpPr>
            <a:spLocks noGrp="1"/>
          </p:cNvSpPr>
          <p:nvPr>
            <p:ph type="body" idx="1"/>
          </p:nvPr>
        </p:nvSpPr>
        <p:spPr/>
        <p:txBody>
          <a:bodyPr/>
          <a:lstStyle/>
          <a:p>
            <a:r>
              <a:rPr lang="en-US" dirty="0"/>
              <a:t>Forecasting Outcomes</a:t>
            </a:r>
          </a:p>
        </p:txBody>
      </p:sp>
    </p:spTree>
    <p:extLst>
      <p:ext uri="{BB962C8B-B14F-4D97-AF65-F5344CB8AC3E}">
        <p14:creationId xmlns:p14="http://schemas.microsoft.com/office/powerpoint/2010/main" val="4254937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Building Predictive Models</a:t>
            </a:r>
          </a:p>
        </p:txBody>
      </p:sp>
      <p:sp>
        <p:nvSpPr>
          <p:cNvPr id="3" name="TextBox 2">
            <a:extLst>
              <a:ext uri="{FF2B5EF4-FFF2-40B4-BE49-F238E27FC236}">
                <a16:creationId xmlns:a16="http://schemas.microsoft.com/office/drawing/2014/main" id="{D1A48F6F-16FD-BE43-B775-04FB97A6CF0B}"/>
              </a:ext>
            </a:extLst>
          </p:cNvPr>
          <p:cNvSpPr txBox="1"/>
          <p:nvPr/>
        </p:nvSpPr>
        <p:spPr>
          <a:xfrm>
            <a:off x="1522413" y="1905000"/>
            <a:ext cx="51054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Predictive Model or Machine Learning</a:t>
            </a:r>
          </a:p>
          <a:p>
            <a:pPr marL="742950" lvl="1" indent="-285750">
              <a:buFont typeface="Arial" panose="020B0604020202020204" pitchFamily="34" charset="0"/>
              <a:buChar char="•"/>
            </a:pPr>
            <a:r>
              <a:rPr lang="en-US" dirty="0"/>
              <a:t>Creating insights from the given data</a:t>
            </a:r>
          </a:p>
          <a:p>
            <a:pPr marL="285750" indent="-285750">
              <a:buFont typeface="Arial" panose="020B0604020202020204" pitchFamily="34" charset="0"/>
              <a:buChar char="•"/>
            </a:pPr>
            <a:r>
              <a:rPr lang="en-US" dirty="0"/>
              <a:t>Each model has a number of predictors</a:t>
            </a:r>
          </a:p>
          <a:p>
            <a:pPr marL="742950" lvl="1" indent="-285750">
              <a:buFont typeface="Arial" panose="020B0604020202020204" pitchFamily="34" charset="0"/>
              <a:buChar char="•"/>
            </a:pPr>
            <a:r>
              <a:rPr lang="en-US" dirty="0"/>
              <a:t>These are variables that are likely to influence future results.</a:t>
            </a:r>
          </a:p>
          <a:p>
            <a:pPr marL="285750" indent="-285750">
              <a:buFont typeface="Arial" panose="020B0604020202020204" pitchFamily="34" charset="0"/>
              <a:buChar char="•"/>
            </a:pPr>
            <a:endParaRPr lang="en-GB" dirty="0"/>
          </a:p>
        </p:txBody>
      </p:sp>
      <p:pic>
        <p:nvPicPr>
          <p:cNvPr id="5" name="Picture 4">
            <a:extLst>
              <a:ext uri="{FF2B5EF4-FFF2-40B4-BE49-F238E27FC236}">
                <a16:creationId xmlns:a16="http://schemas.microsoft.com/office/drawing/2014/main" id="{ACC66713-885E-3C45-86BC-6EDEA867C0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5037" y="2362200"/>
            <a:ext cx="5177175" cy="2978150"/>
          </a:xfrm>
          <a:prstGeom prst="rect">
            <a:avLst/>
          </a:prstGeom>
        </p:spPr>
      </p:pic>
    </p:spTree>
    <p:extLst>
      <p:ext uri="{BB962C8B-B14F-4D97-AF65-F5344CB8AC3E}">
        <p14:creationId xmlns:p14="http://schemas.microsoft.com/office/powerpoint/2010/main" val="258815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Currency Symbols 16x9</Template>
  <TotalTime>903</TotalTime>
  <Words>663</Words>
  <Application>Microsoft Macintosh PowerPoint</Application>
  <PresentationFormat>Custom</PresentationFormat>
  <Paragraphs>69</Paragraphs>
  <Slides>13</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Cambria</vt:lpstr>
      <vt:lpstr>Currency Symbols 16x9</vt:lpstr>
      <vt:lpstr>Debt Portfolio </vt:lpstr>
      <vt:lpstr>Agenda</vt:lpstr>
      <vt:lpstr>Problem Statement</vt:lpstr>
      <vt:lpstr>Problem Statement</vt:lpstr>
      <vt:lpstr>Picking a Portfolio</vt:lpstr>
      <vt:lpstr>Picking a Portfolio</vt:lpstr>
      <vt:lpstr>Picking a Portfolio</vt:lpstr>
      <vt:lpstr>Building Predictive Models</vt:lpstr>
      <vt:lpstr>Building Predictive Models</vt:lpstr>
      <vt:lpstr>Evaluate the Model</vt:lpstr>
      <vt:lpstr>Evaluate the Model</vt:lpstr>
      <vt:lpstr>Risk Mitigation</vt:lpstr>
      <vt:lpstr>Risk Mitigation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Debt Buldle </dc:title>
  <dc:creator>Mark Yingling</dc:creator>
  <cp:lastModifiedBy>Mark Yingling</cp:lastModifiedBy>
  <cp:revision>33</cp:revision>
  <dcterms:created xsi:type="dcterms:W3CDTF">2018-10-10T20:16:31Z</dcterms:created>
  <dcterms:modified xsi:type="dcterms:W3CDTF">2018-10-18T18:02:58Z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

<file path=docProps/thumbnail.jpeg>
</file>